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73" r:id="rId4"/>
    <p:sldId id="260" r:id="rId5"/>
    <p:sldId id="261" r:id="rId6"/>
    <p:sldId id="262" r:id="rId7"/>
    <p:sldId id="274" r:id="rId8"/>
    <p:sldId id="264" r:id="rId9"/>
    <p:sldId id="265" r:id="rId10"/>
    <p:sldId id="268" r:id="rId11"/>
    <p:sldId id="293" r:id="rId12"/>
    <p:sldId id="294" r:id="rId13"/>
    <p:sldId id="300" r:id="rId14"/>
    <p:sldId id="295" r:id="rId15"/>
    <p:sldId id="296" r:id="rId16"/>
    <p:sldId id="297" r:id="rId17"/>
    <p:sldId id="298" r:id="rId18"/>
    <p:sldId id="299" r:id="rId19"/>
    <p:sldId id="275" r:id="rId20"/>
    <p:sldId id="292" r:id="rId21"/>
    <p:sldId id="258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FF99"/>
    <a:srgbClr val="996633"/>
    <a:srgbClr val="9999FF"/>
    <a:srgbClr val="FF9900"/>
    <a:srgbClr val="FF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DD53BB9-49F0-490D-8151-F1EABED56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4ABA6A-71C3-4F3D-B74B-E7DC07975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FCBB2-9C13-4CB3-BD9C-C8FF1AB98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3F7E-BB3B-4A50-8512-13654C146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37F5A-99A6-40ED-A339-1DE574507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73AB-F13D-4325-9DB9-D9B0D06C7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3D719-B083-4FAA-8918-B1A006252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9DF9-E042-470C-B9F7-CDD966117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1A57-6CC2-4349-962A-5F397224B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C0446-A692-4075-924F-27D9A400D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8400D-C599-45E5-A883-7BF87AE6F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ABF33-FBE2-4F95-B78C-1ED43A68C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2B3D-1ED0-46DE-9D45-53AC29DED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85A091-C525-416E-B71D-86E3E24118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vin.Yee@sfgov.org" TargetMode="Externa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mailto:James.Threat@sfgov.or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00400" y="685800"/>
            <a:ext cx="57610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669900"/>
                </a:solidFill>
                <a:latin typeface="Futura Hv" pitchFamily="34" charset="0"/>
              </a:rPr>
              <a:t>Portsmouth Square</a:t>
            </a:r>
            <a:endParaRPr lang="en-US" sz="4000" b="1" dirty="0">
              <a:solidFill>
                <a:srgbClr val="669900"/>
              </a:solidFill>
              <a:latin typeface="Futura Hv" pitchFamily="34" charset="0"/>
            </a:endParaRPr>
          </a:p>
          <a:p>
            <a:r>
              <a:rPr lang="en-US" sz="3600" dirty="0" smtClean="0">
                <a:solidFill>
                  <a:schemeClr val="bg2"/>
                </a:solidFill>
                <a:latin typeface="Futura Bk" pitchFamily="34" charset="0"/>
              </a:rPr>
              <a:t>Restroom Improvements</a:t>
            </a:r>
            <a:endParaRPr lang="en-US" sz="3600" dirty="0">
              <a:solidFill>
                <a:schemeClr val="bg2"/>
              </a:solidFill>
              <a:latin typeface="Futura Bk" pitchFamily="34" charset="0"/>
            </a:endParaRPr>
          </a:p>
          <a:p>
            <a:endParaRPr lang="en-US" sz="3600" dirty="0">
              <a:solidFill>
                <a:schemeClr val="bg2"/>
              </a:solidFill>
              <a:latin typeface="Futura Bk" pitchFamily="34" charset="0"/>
            </a:endParaRPr>
          </a:p>
          <a:p>
            <a:r>
              <a:rPr lang="en-US" sz="3600" dirty="0">
                <a:solidFill>
                  <a:schemeClr val="bg2"/>
                </a:solidFill>
                <a:latin typeface="Futura Bk" pitchFamily="34" charset="0"/>
              </a:rPr>
              <a:t>Community Meeting #1</a:t>
            </a:r>
          </a:p>
          <a:p>
            <a:endParaRPr lang="en-US" sz="3600" dirty="0">
              <a:solidFill>
                <a:schemeClr val="bg2"/>
              </a:solidFill>
              <a:latin typeface="Futura Bk" pitchFamily="34" charset="0"/>
            </a:endParaRPr>
          </a:p>
        </p:txBody>
      </p:sp>
      <p:pic>
        <p:nvPicPr>
          <p:cNvPr id="4105" name="Picture 9" descr="sky75percent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</p:spPr>
      </p:pic>
      <p:pic>
        <p:nvPicPr>
          <p:cNvPr id="4106" name="Picture 10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152400"/>
            <a:ext cx="2298700" cy="3505200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358050" y="4191000"/>
            <a:ext cx="1642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2"/>
                </a:solidFill>
              </a:rPr>
              <a:t>December 8, 2011</a:t>
            </a:r>
            <a:endParaRPr lang="en-US" sz="1400" i="1" dirty="0">
              <a:solidFill>
                <a:schemeClr val="bg2"/>
              </a:solidFill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26627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22425" y="60960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669900"/>
                </a:solidFill>
                <a:latin typeface="Futura Hv" pitchFamily="34" charset="0"/>
              </a:rPr>
              <a:t>Issues, Opportunities &amp; Constraints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84325" y="1497013"/>
            <a:ext cx="6262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latin typeface="Futura Bk" pitchFamily="34" charset="0"/>
              </a:rPr>
              <a:t> </a:t>
            </a:r>
            <a:r>
              <a:rPr lang="en-US" sz="2400" u="sng">
                <a:latin typeface="Futura Bk" pitchFamily="34" charset="0"/>
              </a:rPr>
              <a:t>LANDSCAPE/OUTDOOR SPACES</a:t>
            </a:r>
          </a:p>
          <a:p>
            <a:pPr lvl="1">
              <a:buFontTx/>
              <a:buChar char="•"/>
            </a:pPr>
            <a:r>
              <a:rPr lang="en-US" sz="2400">
                <a:latin typeface="Futura Bk" pitchFamily="34" charset="0"/>
              </a:rPr>
              <a:t> Recreational Uses</a:t>
            </a:r>
          </a:p>
          <a:p>
            <a:pPr lvl="1">
              <a:buFontTx/>
              <a:buChar char="•"/>
            </a:pPr>
            <a:r>
              <a:rPr lang="en-US" sz="2400">
                <a:latin typeface="Futura Bk" pitchFamily="34" charset="0"/>
              </a:rPr>
              <a:t> Old Infrastructure</a:t>
            </a:r>
          </a:p>
          <a:p>
            <a:pPr lvl="2">
              <a:buFontTx/>
              <a:buChar char="•"/>
            </a:pPr>
            <a:r>
              <a:rPr lang="en-US" sz="2400">
                <a:latin typeface="Futura Bk" pitchFamily="34" charset="0"/>
              </a:rPr>
              <a:t> irrigation system</a:t>
            </a:r>
          </a:p>
          <a:p>
            <a:pPr lvl="2">
              <a:buFontTx/>
              <a:buChar char="•"/>
            </a:pPr>
            <a:r>
              <a:rPr lang="en-US" sz="2400">
                <a:latin typeface="Futura Bk" pitchFamily="34" charset="0"/>
              </a:rPr>
              <a:t> poor lighting</a:t>
            </a:r>
          </a:p>
          <a:p>
            <a:pPr lvl="2">
              <a:buFontTx/>
              <a:buChar char="•"/>
            </a:pPr>
            <a:r>
              <a:rPr lang="en-US" sz="2400">
                <a:latin typeface="Futura Bk" pitchFamily="34" charset="0"/>
              </a:rPr>
              <a:t> unhealthy landscape</a:t>
            </a:r>
          </a:p>
          <a:p>
            <a:pPr lvl="2">
              <a:buFontTx/>
              <a:buChar char="•"/>
            </a:pPr>
            <a:r>
              <a:rPr lang="en-US" sz="2400">
                <a:latin typeface="Futura Bk" pitchFamily="34" charset="0"/>
              </a:rPr>
              <a:t> damaged hardscape</a:t>
            </a:r>
          </a:p>
          <a:p>
            <a:pPr lvl="1">
              <a:buFontTx/>
              <a:buChar char="•"/>
            </a:pPr>
            <a:r>
              <a:rPr lang="en-US" sz="2400">
                <a:latin typeface="Futura Bk" pitchFamily="34" charset="0"/>
              </a:rPr>
              <a:t> Playground Safety Guidelines</a:t>
            </a:r>
          </a:p>
          <a:p>
            <a:pPr lvl="1">
              <a:buFontTx/>
              <a:buChar char="•"/>
            </a:pPr>
            <a:r>
              <a:rPr lang="en-US" sz="2400">
                <a:latin typeface="Futura Bk" pitchFamily="34" charset="0"/>
              </a:rPr>
              <a:t> Americans with Disabilities Act</a:t>
            </a:r>
          </a:p>
          <a:p>
            <a:pPr lvl="1">
              <a:buFontTx/>
              <a:buChar char="•"/>
            </a:pPr>
            <a:r>
              <a:rPr lang="en-US" sz="2400">
                <a:latin typeface="Futura Bk" pitchFamily="34" charset="0"/>
              </a:rPr>
              <a:t> Undefined and Poorly Located Entrances</a:t>
            </a:r>
          </a:p>
        </p:txBody>
      </p:sp>
      <p:pic>
        <p:nvPicPr>
          <p:cNvPr id="26631" name="Picture 7" descr="P10100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812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/>
          <a:lstStyle/>
          <a:p>
            <a:r>
              <a:rPr lang="en-US" sz="3600" dirty="0" smtClean="0"/>
              <a:t>The Building</a:t>
            </a:r>
            <a:endParaRPr lang="en-US" sz="3600" dirty="0"/>
          </a:p>
        </p:txBody>
      </p:sp>
      <p:pic>
        <p:nvPicPr>
          <p:cNvPr id="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0678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AERIAL VIEW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667" t="17281" r="20000" b="12569"/>
          <a:stretch>
            <a:fillRect/>
          </a:stretch>
        </p:blipFill>
        <p:spPr bwMode="auto">
          <a:xfrm>
            <a:off x="0" y="-228600"/>
            <a:ext cx="9144000" cy="609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4600" y="838200"/>
            <a:ext cx="18288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5612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RESTROOM LOCATION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0678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ISSUES, CONSTRAINTS, &amp; OPPORTUNITIES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1. EXISTING ISSUES</a:t>
            </a:r>
            <a:endParaRPr lang="en-US" sz="1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14401"/>
            <a:ext cx="2438400" cy="50475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Current restroom capacity does not meet demand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Restroom layout currently does not comply with ADA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Exposed garbage bins create an unwelcoming plaza entry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 The existing concrete structure is damaged and in need of repair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The current restroom layout allows for direct sightlines into the restrooms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Confined janitor storage space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Plumbing lines leak to the garage below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3810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2. CONSTRAINTS</a:t>
            </a:r>
            <a:endParaRPr lang="en-US" sz="16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6189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3. OPPORTUNITIES</a:t>
            </a:r>
            <a:endParaRPr lang="en-US" sz="1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914400"/>
            <a:ext cx="2590800" cy="310854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Existing concrete building structure is inflexible and difficult to modify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The unique existing design 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Matching the existing materials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The preservation of the performance space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The existing plaza/ garage concrete deck construction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914400"/>
            <a:ext cx="2438400" cy="461664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Add capacity to the existing restrooms: minimum 5 stalls for women, 3 urinals &amp; 2 stalls for men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New design that complies with current accessibility and building codes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Add storage capacity to the janitor’s storage room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 Build a new and highly functional restroom building that serves the park’s users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Use materials that are easy to maintain and clean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Improve the plaza entry area with new landscaping.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3028V Restroom Bond Program\Free Standing Restrooms\Group #1 &amp; 2 -  Renovations\Portsmouth Square\Photos\IMG_9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62200"/>
            <a:ext cx="34290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1440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EXISTING CONDITIONS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H:\3028V Restroom Bond Program\Free Standing Restrooms\Group #1 &amp; 2 -  Renovations\Portsmouth Square - upper plaza\Photos\IMG_9665.JPG"/>
          <p:cNvPicPr>
            <a:picLocks noChangeAspect="1" noChangeArrowheads="1"/>
          </p:cNvPicPr>
          <p:nvPr/>
        </p:nvPicPr>
        <p:blipFill>
          <a:blip r:embed="rId3" cstate="print"/>
          <a:srcRect r="28889"/>
          <a:stretch>
            <a:fillRect/>
          </a:stretch>
        </p:blipFill>
        <p:spPr bwMode="auto">
          <a:xfrm>
            <a:off x="6705600" y="0"/>
            <a:ext cx="2438400" cy="2286000"/>
          </a:xfrm>
          <a:prstGeom prst="rect">
            <a:avLst/>
          </a:prstGeom>
          <a:noFill/>
        </p:spPr>
      </p:pic>
      <p:pic>
        <p:nvPicPr>
          <p:cNvPr id="2052" name="Picture 4" descr="H:\3028V Restroom Bond Program\Free Standing Restrooms\Group #1 &amp; 2 -  Renovations\Portsmouth Square - upper plaza\Photos\IMG_9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0"/>
            <a:ext cx="3429000" cy="2286000"/>
          </a:xfrm>
          <a:prstGeom prst="rect">
            <a:avLst/>
          </a:prstGeom>
          <a:noFill/>
        </p:spPr>
      </p:pic>
      <p:pic>
        <p:nvPicPr>
          <p:cNvPr id="2053" name="Picture 5" descr="H:\3028V Restroom Bond Program\Free Standing Restrooms\Group #1 &amp; 2 -  Renovations\Portsmouth Square - upper plaza\Photos\Pictures 03262009\IMG_4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781050" y="781050"/>
            <a:ext cx="4686300" cy="3124200"/>
          </a:xfrm>
          <a:prstGeom prst="rect">
            <a:avLst/>
          </a:prstGeom>
          <a:noFill/>
        </p:spPr>
      </p:pic>
      <p:pic>
        <p:nvPicPr>
          <p:cNvPr id="2054" name="Picture 6" descr="H:\3028V Restroom Bond Program\Free Standing Restrooms\Group #1 &amp; 2 -  Renovations\Portsmouth Square - upper plaza\Photos\IMG_9663.JPG"/>
          <p:cNvPicPr>
            <a:picLocks noChangeAspect="1" noChangeArrowheads="1"/>
          </p:cNvPicPr>
          <p:nvPr/>
        </p:nvPicPr>
        <p:blipFill>
          <a:blip r:embed="rId6" cstate="print"/>
          <a:srcRect l="15556" r="13333"/>
          <a:stretch>
            <a:fillRect/>
          </a:stretch>
        </p:blipFill>
        <p:spPr bwMode="auto">
          <a:xfrm>
            <a:off x="6705600" y="2362200"/>
            <a:ext cx="2438400" cy="2286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05600" y="2009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 EXPOSED GARBAGE BINS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186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SIGHTLINES </a:t>
            </a:r>
            <a:r>
              <a:rPr lang="en-US" sz="1200" b="1" dirty="0">
                <a:solidFill>
                  <a:schemeClr val="bg1"/>
                </a:solidFill>
              </a:rPr>
              <a:t>INTO THE </a:t>
            </a:r>
            <a:r>
              <a:rPr lang="en-US" sz="1200" b="1" dirty="0" smtClean="0">
                <a:solidFill>
                  <a:schemeClr val="bg1"/>
                </a:solidFill>
              </a:rPr>
              <a:t>OPEN RESTROOMS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191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INSUFFICIENT STORAGE </a:t>
            </a:r>
            <a:r>
              <a:rPr lang="en-US" sz="1200" b="1" dirty="0">
                <a:solidFill>
                  <a:schemeClr val="bg1"/>
                </a:solidFill>
              </a:rPr>
              <a:t>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186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INSUFFICIENT RESTROOM </a:t>
            </a:r>
            <a:r>
              <a:rPr lang="en-US" sz="1200" b="1" dirty="0">
                <a:solidFill>
                  <a:schemeClr val="bg1"/>
                </a:solidFill>
              </a:rPr>
              <a:t>STALLS TO HANDLE DEMAND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18243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DAMAGED </a:t>
            </a:r>
            <a:r>
              <a:rPr lang="en-US" sz="1200" b="1" dirty="0">
                <a:solidFill>
                  <a:schemeClr val="bg1"/>
                </a:solidFill>
              </a:rPr>
              <a:t>EXTERIOR CONCRETE STRUCTURE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0678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EXISTING FLOOR PLAN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5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LOCATION OF EXISTING RESTROOM</a:t>
            </a:r>
            <a:endParaRPr lang="en-US" sz="900" dirty="0"/>
          </a:p>
        </p:txBody>
      </p:sp>
      <p:pic>
        <p:nvPicPr>
          <p:cNvPr id="3074" name="Picture 2" descr="H:\3028V Restroom Bond Program\Free Standing Restrooms\Group #1 &amp; 2 -  Renovations\Portsmouth Square - upper plaza\Project Images\Portsmouth Sq San Francisco 10 3 94.jpg"/>
          <p:cNvPicPr>
            <a:picLocks noChangeAspect="1" noChangeArrowheads="1"/>
          </p:cNvPicPr>
          <p:nvPr/>
        </p:nvPicPr>
        <p:blipFill>
          <a:blip r:embed="rId2" cstate="print"/>
          <a:srcRect l="1261" t="1659" r="1282"/>
          <a:stretch>
            <a:fillRect/>
          </a:stretch>
        </p:blipFill>
        <p:spPr bwMode="auto">
          <a:xfrm>
            <a:off x="46914" y="685800"/>
            <a:ext cx="5668086" cy="44196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762000" y="533400"/>
            <a:ext cx="1143000" cy="11430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>
            <a:off x="1600200" y="304800"/>
            <a:ext cx="533400" cy="304800"/>
            <a:chOff x="1600200" y="381000"/>
            <a:chExt cx="533400" cy="3048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1524000" y="457200"/>
              <a:ext cx="304800" cy="1524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52600" y="381000"/>
              <a:ext cx="381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715000" y="3124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Existing Building </a:t>
            </a:r>
            <a:r>
              <a:rPr lang="en-US" sz="1400" dirty="0"/>
              <a:t>L</a:t>
            </a:r>
            <a:r>
              <a:rPr lang="en-US" sz="1400" dirty="0" smtClean="0"/>
              <a:t>ayout</a:t>
            </a:r>
            <a:endParaRPr lang="en-US" sz="1400" dirty="0"/>
          </a:p>
        </p:txBody>
      </p:sp>
      <p:pic>
        <p:nvPicPr>
          <p:cNvPr id="3075" name="Picture 3" descr="C:\Users\skoscins\Desktop\exisitng floor plan.jpg"/>
          <p:cNvPicPr>
            <a:picLocks noChangeAspect="1" noChangeArrowheads="1"/>
          </p:cNvPicPr>
          <p:nvPr/>
        </p:nvPicPr>
        <p:blipFill>
          <a:blip r:embed="rId3" cstate="print"/>
          <a:srcRect l="17346" t="13403" r="16163" b="12878"/>
          <a:stretch>
            <a:fillRect/>
          </a:stretch>
        </p:blipFill>
        <p:spPr bwMode="auto">
          <a:xfrm>
            <a:off x="5638800" y="609600"/>
            <a:ext cx="3505200" cy="25146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 rot="2887514">
            <a:off x="7269218" y="1235185"/>
            <a:ext cx="6453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JANITOR STORAGE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0678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CONCEPT 1: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Mirror the existing building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286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LOCATION OF PROPOSED BUILDING</a:t>
            </a:r>
            <a:endParaRPr lang="en-US" sz="1400" dirty="0"/>
          </a:p>
        </p:txBody>
      </p:sp>
      <p:pic>
        <p:nvPicPr>
          <p:cNvPr id="5123" name="Picture 3" descr="C:\Users\skoscins\Desktop\2.jpg"/>
          <p:cNvPicPr>
            <a:picLocks noChangeAspect="1" noChangeArrowheads="1"/>
          </p:cNvPicPr>
          <p:nvPr/>
        </p:nvPicPr>
        <p:blipFill>
          <a:blip r:embed="rId2" cstate="print"/>
          <a:srcRect b="12424"/>
          <a:stretch>
            <a:fillRect/>
          </a:stretch>
        </p:blipFill>
        <p:spPr bwMode="auto">
          <a:xfrm>
            <a:off x="0" y="0"/>
            <a:ext cx="8305800" cy="4706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4151055"/>
            <a:ext cx="22098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Pros: 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Add capacity to restrooms &amp; janitor’s storage room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Separate buildings for men &amp; women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Two distinct women’s restrooms allows for temporary shutdown for cleaning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Preserve the existing building and mirror its original concept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724400"/>
            <a:ext cx="259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Cons: 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Difficult to match original materials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Disrupts informal staging area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Loading of new building needs to be evaluated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0678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CONCEPT 2: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New men’s restroom addition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skoscins\Desktop\1.jpg"/>
          <p:cNvPicPr>
            <a:picLocks noChangeAspect="1" noChangeArrowheads="1"/>
          </p:cNvPicPr>
          <p:nvPr/>
        </p:nvPicPr>
        <p:blipFill>
          <a:blip r:embed="rId2" cstate="print"/>
          <a:srcRect b="10130"/>
          <a:stretch>
            <a:fillRect/>
          </a:stretch>
        </p:blipFill>
        <p:spPr bwMode="auto">
          <a:xfrm>
            <a:off x="1" y="76200"/>
            <a:ext cx="9007523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3124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NEW BUILDING ADDITION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733800"/>
            <a:ext cx="3429000" cy="2554545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r>
              <a:rPr lang="en-US" sz="1000" b="1" dirty="0" smtClean="0"/>
              <a:t>Pros: 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Add capacity to restrooms  &amp; janitor’s storage room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Separate buildings for men &amp; women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Two distinct women’s restrooms allows for temporary shutdown for cleaning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Preserve the existing building and its original concept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New addition does not infringe into informal staging area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002649"/>
            <a:ext cx="25908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Cons: 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Proximity to existing building and roof overhang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Loading of new building needs to be evaluated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0678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CONCEPT 3: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ew restroom building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0" name="Picture 4" descr="C:\Users\skoscins\Desktop\Untitled Extract Pages.jpg"/>
          <p:cNvPicPr>
            <a:picLocks noChangeAspect="1" noChangeArrowheads="1"/>
          </p:cNvPicPr>
          <p:nvPr/>
        </p:nvPicPr>
        <p:blipFill>
          <a:blip r:embed="rId2" cstate="print"/>
          <a:srcRect b="12424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998655"/>
            <a:ext cx="3429000" cy="2554545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r>
              <a:rPr lang="en-US" sz="1000" b="1" dirty="0" smtClean="0"/>
              <a:t>Pros: 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Build a bigger and more flexible restroom building &amp; janitor storage room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Build a new and highly functional restroom building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Selection of highly durable materials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Improve the plaza entry area with new landscaping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Preserve the informal performance space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105400"/>
            <a:ext cx="2590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Cons: 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Difficult to match original materials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 Less integration into the existing park design and concept.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35843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153025" y="609600"/>
            <a:ext cx="3525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Public Comments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52600" y="1635125"/>
            <a:ext cx="58327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Likes/Dislikes with the Current </a:t>
            </a:r>
            <a:r>
              <a:rPr lang="en-US" sz="2400" dirty="0">
                <a:latin typeface="Futura Bk" pitchFamily="34" charset="0"/>
              </a:rPr>
              <a:t>R</a:t>
            </a:r>
            <a:r>
              <a:rPr lang="en-US" sz="2400" dirty="0" smtClean="0">
                <a:latin typeface="Futura Bk" pitchFamily="34" charset="0"/>
              </a:rPr>
              <a:t>estroom?</a:t>
            </a:r>
            <a:endParaRPr lang="en-US" sz="24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Feedback on Options </a:t>
            </a:r>
            <a:r>
              <a:rPr lang="en-US" sz="2400" dirty="0">
                <a:latin typeface="Futura Bk" pitchFamily="34" charset="0"/>
              </a:rPr>
              <a:t>P</a:t>
            </a:r>
            <a:r>
              <a:rPr lang="en-US" sz="2400" dirty="0" smtClean="0">
                <a:latin typeface="Futura Bk" pitchFamily="34" charset="0"/>
              </a:rPr>
              <a:t>resented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Use </a:t>
            </a:r>
            <a:r>
              <a:rPr lang="en-US" sz="2400" dirty="0">
                <a:latin typeface="Futura Bk" pitchFamily="34" charset="0"/>
              </a:rPr>
              <a:t>Patterns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Unique </a:t>
            </a:r>
            <a:r>
              <a:rPr lang="en-US" sz="2400" dirty="0">
                <a:latin typeface="Futura Bk" pitchFamily="34" charset="0"/>
              </a:rPr>
              <a:t>Site </a:t>
            </a:r>
            <a:r>
              <a:rPr lang="en-US" sz="2400" dirty="0" smtClean="0">
                <a:latin typeface="Futura Bk" pitchFamily="34" charset="0"/>
              </a:rPr>
              <a:t>Conditions</a:t>
            </a:r>
            <a:endParaRPr lang="en-US" sz="24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Other Considerations</a:t>
            </a:r>
          </a:p>
        </p:txBody>
      </p:sp>
      <p:pic>
        <p:nvPicPr>
          <p:cNvPr id="35849" name="Picture 9" descr="MCj042982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667000"/>
            <a:ext cx="2057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17411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18613" y="1149350"/>
            <a:ext cx="38369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669900"/>
                </a:solidFill>
                <a:latin typeface="Futura Bk" pitchFamily="34" charset="0"/>
              </a:rPr>
              <a:t>Welcome</a:t>
            </a:r>
          </a:p>
          <a:p>
            <a:pPr algn="ctr"/>
            <a:r>
              <a:rPr lang="en-US" sz="6000" b="1" dirty="0" err="1" smtClean="0">
                <a:solidFill>
                  <a:srgbClr val="669900"/>
                </a:solidFill>
              </a:rPr>
              <a:t>欢迎</a:t>
            </a:r>
            <a:endParaRPr lang="en-US" sz="6000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6963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602163" y="609600"/>
            <a:ext cx="407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Contact Information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057400" y="1343025"/>
            <a:ext cx="43640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6175" indent="-1146175"/>
            <a:r>
              <a:rPr lang="en-US" sz="2000">
                <a:latin typeface="Futura Bk" pitchFamily="34" charset="0"/>
              </a:rPr>
              <a:t>Please submit additional comments to:</a:t>
            </a:r>
          </a:p>
          <a:p>
            <a:pPr marL="1146175" indent="-1146175"/>
            <a:endParaRPr lang="en-US" sz="2000">
              <a:latin typeface="Futura Bk" pitchFamily="34" charset="0"/>
            </a:endParaRPr>
          </a:p>
          <a:p>
            <a:pPr marL="1146175" indent="-1146175"/>
            <a:r>
              <a:rPr lang="en-US" sz="2000">
                <a:latin typeface="Futura Bk" pitchFamily="34" charset="0"/>
              </a:rPr>
              <a:t>Marvin Yee, Project Manager</a:t>
            </a:r>
          </a:p>
          <a:p>
            <a:pPr marL="1146175" indent="-1146175"/>
            <a:r>
              <a:rPr lang="en-US" sz="2000">
                <a:latin typeface="Futura Bk" pitchFamily="34" charset="0"/>
              </a:rPr>
              <a:t>Recreation and Park Department</a:t>
            </a:r>
          </a:p>
          <a:p>
            <a:pPr marL="1146175" indent="-1146175"/>
            <a:r>
              <a:rPr lang="en-US" sz="2000">
                <a:latin typeface="Futura Bk" pitchFamily="34" charset="0"/>
              </a:rPr>
              <a:t>30 Van Ness Ave, 5</a:t>
            </a:r>
            <a:r>
              <a:rPr lang="en-US" sz="2000" baseline="30000">
                <a:latin typeface="Futura Bk" pitchFamily="34" charset="0"/>
              </a:rPr>
              <a:t>th</a:t>
            </a:r>
            <a:r>
              <a:rPr lang="en-US" sz="2000">
                <a:latin typeface="Futura Bk" pitchFamily="34" charset="0"/>
              </a:rPr>
              <a:t> Floor</a:t>
            </a:r>
          </a:p>
          <a:p>
            <a:pPr marL="1146175" indent="-1146175"/>
            <a:r>
              <a:rPr lang="en-US" sz="2000">
                <a:latin typeface="Futura Bk" pitchFamily="34" charset="0"/>
              </a:rPr>
              <a:t>S.F., CA 94102</a:t>
            </a:r>
          </a:p>
          <a:p>
            <a:pPr marL="1146175" indent="-1146175"/>
            <a:endParaRPr lang="en-US" sz="2000">
              <a:latin typeface="Futura Bk" pitchFamily="34" charset="0"/>
            </a:endParaRPr>
          </a:p>
          <a:p>
            <a:pPr marL="1146175" indent="-1146175"/>
            <a:r>
              <a:rPr lang="en-US" sz="2000">
                <a:latin typeface="Futura Bk" pitchFamily="34" charset="0"/>
              </a:rPr>
              <a:t>Phone:	(415) 581-2541</a:t>
            </a:r>
          </a:p>
          <a:p>
            <a:pPr marL="1146175" indent="-1146175"/>
            <a:r>
              <a:rPr lang="en-US" sz="2000">
                <a:latin typeface="Futura Bk" pitchFamily="34" charset="0"/>
              </a:rPr>
              <a:t>Fax:	(415) 581-2540</a:t>
            </a:r>
          </a:p>
          <a:p>
            <a:pPr marL="1146175" indent="-1146175"/>
            <a:r>
              <a:rPr lang="en-US" sz="2000">
                <a:latin typeface="Futura Bk" pitchFamily="34" charset="0"/>
              </a:rPr>
              <a:t>E-Mail:	</a:t>
            </a:r>
            <a:r>
              <a:rPr lang="en-US" sz="2000">
                <a:latin typeface="Futura Bk" pitchFamily="34" charset="0"/>
                <a:hlinkClick r:id="rId5"/>
              </a:rPr>
              <a:t>Marvin.Yee@sfgov.org</a:t>
            </a:r>
            <a:endParaRPr lang="en-US" sz="2000">
              <a:latin typeface="Futura Bk" pitchFamily="34" charset="0"/>
            </a:endParaRPr>
          </a:p>
          <a:p>
            <a:pPr marL="1146175" indent="-1146175"/>
            <a:r>
              <a:rPr lang="en-US" sz="2000">
                <a:latin typeface="Futura Bk" pitchFamily="34" charset="0"/>
              </a:rPr>
              <a:t>Website:	www.parks.sfgov.org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94240" y="1295400"/>
            <a:ext cx="38146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669900"/>
                </a:solidFill>
                <a:latin typeface="Futura Bk" pitchFamily="34" charset="0"/>
              </a:rPr>
              <a:t>Thank you!</a:t>
            </a:r>
          </a:p>
          <a:p>
            <a:pPr algn="r"/>
            <a:r>
              <a:rPr lang="en-US" sz="4800" b="1" dirty="0" err="1" smtClean="0">
                <a:solidFill>
                  <a:srgbClr val="669900"/>
                </a:solidFill>
              </a:rPr>
              <a:t>谢谢</a:t>
            </a:r>
            <a:r>
              <a:rPr lang="en-US" sz="4800" b="1" dirty="0" smtClean="0">
                <a:solidFill>
                  <a:srgbClr val="669900"/>
                </a:solidFill>
              </a:rPr>
              <a:t> !</a:t>
            </a:r>
            <a:endParaRPr lang="en-US" sz="4800" b="1" dirty="0">
              <a:solidFill>
                <a:srgbClr val="669900"/>
              </a:solidFill>
            </a:endParaRPr>
          </a:p>
        </p:txBody>
      </p:sp>
      <p:pic>
        <p:nvPicPr>
          <p:cNvPr id="5125" name="Picture 5" descr="sky75percent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</p:spPr>
      </p:pic>
      <p:pic>
        <p:nvPicPr>
          <p:cNvPr id="5126" name="Picture 6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"/>
            <a:ext cx="22987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3379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934200" y="609600"/>
            <a:ext cx="174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Agenda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88480" y="1624548"/>
            <a:ext cx="50647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Welcome &amp; Introductions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Ground Rules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Purpose of Meeting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Project Background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Planning </a:t>
            </a:r>
            <a:r>
              <a:rPr lang="en-US" sz="2400" dirty="0">
                <a:latin typeface="Futura Bk" pitchFamily="34" charset="0"/>
              </a:rPr>
              <a:t>Process &amp; Schedule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Program Requirements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Issues</a:t>
            </a:r>
            <a:r>
              <a:rPr lang="en-US" sz="2400" dirty="0">
                <a:latin typeface="Futura Bk" pitchFamily="34" charset="0"/>
              </a:rPr>
              <a:t>, Opportunities &amp; Constraints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Massing Studies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Public </a:t>
            </a:r>
            <a:r>
              <a:rPr lang="en-US" sz="2400" dirty="0">
                <a:latin typeface="Futura Bk" pitchFamily="34" charset="0"/>
              </a:rPr>
              <a:t>Comments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Next Steps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752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1843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867400" y="609600"/>
            <a:ext cx="2849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Ground Rules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84325" y="1887538"/>
            <a:ext cx="56673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Keep to the agenda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Turn off cell phones &amp; pagers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Disruptions will NOT be tolerated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Raise your hand to speak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Direct comments to the facilitator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4586288"/>
            <a:ext cx="857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Futura Bk" pitchFamily="34" charset="0"/>
              </a:rPr>
              <a:t>Working together will make this a productive meeting!</a:t>
            </a:r>
          </a:p>
        </p:txBody>
      </p:sp>
      <p:pic>
        <p:nvPicPr>
          <p:cNvPr id="18441" name="Picture 9" descr="MPj043832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447800"/>
            <a:ext cx="1216025" cy="1295400"/>
          </a:xfrm>
          <a:prstGeom prst="rect">
            <a:avLst/>
          </a:prstGeom>
          <a:noFill/>
        </p:spPr>
      </p:pic>
      <p:pic>
        <p:nvPicPr>
          <p:cNvPr id="18442" name="Picture 10" descr="MCj044173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90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19459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76775" y="609600"/>
            <a:ext cx="4002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Purpose of Meeting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46325" y="1447800"/>
            <a:ext cx="66452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latin typeface="Futura Bk" pitchFamily="34" charset="0"/>
              </a:rPr>
              <a:t>To provide an opportunity for public input on the future improvements planned for </a:t>
            </a:r>
            <a:r>
              <a:rPr lang="en-US" sz="3600" dirty="0" smtClean="0">
                <a:latin typeface="Futura Bk" pitchFamily="34" charset="0"/>
              </a:rPr>
              <a:t>restroom facilities at Portsmouth Square.</a:t>
            </a:r>
            <a:endParaRPr lang="en-US" sz="3600" dirty="0">
              <a:latin typeface="Futura Bk" pitchFamily="34" charset="0"/>
            </a:endParaRPr>
          </a:p>
          <a:p>
            <a:endParaRPr lang="en-US" sz="2400" dirty="0">
              <a:latin typeface="Futura Bk" pitchFamily="34" charset="0"/>
            </a:endParaRPr>
          </a:p>
          <a:p>
            <a:r>
              <a:rPr lang="en-US" dirty="0">
                <a:latin typeface="Futura Bk" pitchFamily="34" charset="0"/>
              </a:rPr>
              <a:t>(Please direct facility maintenance questions to </a:t>
            </a:r>
            <a:r>
              <a:rPr lang="en-US" dirty="0" smtClean="0">
                <a:latin typeface="Futura Bk" pitchFamily="34" charset="0"/>
              </a:rPr>
              <a:t>Marianne </a:t>
            </a:r>
            <a:r>
              <a:rPr lang="en-US" dirty="0" err="1" smtClean="0">
                <a:latin typeface="Futura Bk" pitchFamily="34" charset="0"/>
              </a:rPr>
              <a:t>Bertuccelli</a:t>
            </a:r>
            <a:r>
              <a:rPr lang="en-US" dirty="0" smtClean="0">
                <a:latin typeface="Futura Bk" pitchFamily="34" charset="0"/>
              </a:rPr>
              <a:t> </a:t>
            </a:r>
            <a:r>
              <a:rPr lang="en-US" dirty="0">
                <a:latin typeface="Futura Bk" pitchFamily="34" charset="0"/>
              </a:rPr>
              <a:t>at (415) 695-5004 or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Futura Bk" pitchFamily="34" charset="0"/>
              </a:rPr>
              <a:t>Marianne.Bertuccelli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Futura Bk" pitchFamily="34" charset="0"/>
                <a:hlinkClick r:id="rId5"/>
              </a:rPr>
              <a:t>@sfgov.org</a:t>
            </a:r>
            <a:r>
              <a:rPr lang="en-US" dirty="0">
                <a:latin typeface="Futura Bk" pitchFamily="34" charset="0"/>
              </a:rPr>
              <a:t>. Thank you.)</a:t>
            </a:r>
          </a:p>
        </p:txBody>
      </p:sp>
      <p:pic>
        <p:nvPicPr>
          <p:cNvPr id="19465" name="Picture 9" descr="MPj043320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098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20483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68838" y="609600"/>
            <a:ext cx="401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Project Background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95600" y="1828800"/>
            <a:ext cx="593252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2008 “Clean and Safe” Park Bond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Restroom Program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$11.4 million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21 existing sites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New restrooms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Project Team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Marvin Yee, Project Manager, </a:t>
            </a:r>
            <a:r>
              <a:rPr lang="en-US" sz="2000" dirty="0" err="1" smtClean="0">
                <a:latin typeface="Futura Bk" pitchFamily="34" charset="0"/>
              </a:rPr>
              <a:t>RecPark</a:t>
            </a:r>
            <a:endParaRPr lang="en-US" sz="2000" dirty="0" smtClean="0">
              <a:latin typeface="Futura Bk" pitchFamily="34" charset="0"/>
            </a:endParaRP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Melissa Hung, Assistance PM, </a:t>
            </a:r>
            <a:r>
              <a:rPr lang="en-US" sz="2000" dirty="0" err="1" smtClean="0">
                <a:latin typeface="Futura Bk" pitchFamily="34" charset="0"/>
              </a:rPr>
              <a:t>RecPark</a:t>
            </a:r>
            <a:endParaRPr lang="en-US" sz="2000" dirty="0" smtClean="0">
              <a:latin typeface="Futura Bk" pitchFamily="34" charset="0"/>
            </a:endParaRP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Marianne </a:t>
            </a:r>
            <a:r>
              <a:rPr lang="en-US" sz="2000" dirty="0" err="1" smtClean="0">
                <a:latin typeface="Futura Bk" pitchFamily="34" charset="0"/>
              </a:rPr>
              <a:t>Bertuccelli</a:t>
            </a:r>
            <a:r>
              <a:rPr lang="en-US" sz="2000" dirty="0" smtClean="0">
                <a:latin typeface="Futura Bk" pitchFamily="34" charset="0"/>
              </a:rPr>
              <a:t>, Area Manager, </a:t>
            </a:r>
            <a:r>
              <a:rPr lang="en-US" sz="2000" dirty="0" err="1" smtClean="0">
                <a:latin typeface="Futura Bk" pitchFamily="34" charset="0"/>
              </a:rPr>
              <a:t>RecPark</a:t>
            </a:r>
            <a:endParaRPr lang="en-US" sz="2000" dirty="0" smtClean="0">
              <a:latin typeface="Futura Bk" pitchFamily="34" charset="0"/>
            </a:endParaRP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Tony Leung, Architect, DPW</a:t>
            </a:r>
          </a:p>
        </p:txBody>
      </p:sp>
      <p:pic>
        <p:nvPicPr>
          <p:cNvPr id="20489" name="Picture 9" descr="MCj044213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0"/>
            <a:ext cx="2590800" cy="255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SF_Rec&amp;Park_Logo_Lrg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668838" y="609600"/>
            <a:ext cx="401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Project Background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52600" y="1525012"/>
            <a:ext cx="53296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Preliminary Planning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Site Analysis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RPD Staff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Neighborhood Organizations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Chinatown CDC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Self-Help for the Elderly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Portsmouth Square Garage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Chinese for Affirmative Action</a:t>
            </a: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1838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6096000"/>
            <a:ext cx="5114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5334000"/>
            <a:ext cx="4038600" cy="59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800600"/>
            <a:ext cx="3838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22531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846388" y="60960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Planning Process &amp; Schedule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90838" y="1828800"/>
            <a:ext cx="55516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Community Meetings </a:t>
            </a:r>
            <a:r>
              <a:rPr lang="en-US" sz="2000" dirty="0" smtClean="0">
                <a:latin typeface="Futura Bk" pitchFamily="34" charset="0"/>
              </a:rPr>
              <a:t>(Dec 2011 – Feb 2012)</a:t>
            </a:r>
            <a:endParaRPr lang="en-US" sz="2000" dirty="0">
              <a:latin typeface="Futura Bk" pitchFamily="34" charset="0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Meeting #1 – Introduction and Public Input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Meeting #2 – Draft Plan and Public Input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Meeting #3 – Final Conceptual Plan</a:t>
            </a:r>
          </a:p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Commission Approval </a:t>
            </a:r>
            <a:r>
              <a:rPr lang="en-US" sz="2000" dirty="0" smtClean="0">
                <a:latin typeface="Futura Bk" pitchFamily="34" charset="0"/>
              </a:rPr>
              <a:t>(Mar 2012)</a:t>
            </a:r>
            <a:endParaRPr lang="en-US" sz="20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Construction Documents (Apr – Sept 2012)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</a:t>
            </a:r>
            <a:r>
              <a:rPr lang="en-US" sz="2000" dirty="0">
                <a:latin typeface="Futura Bk" pitchFamily="34" charset="0"/>
              </a:rPr>
              <a:t>Bid and Award </a:t>
            </a:r>
            <a:r>
              <a:rPr lang="en-US" sz="2000" dirty="0" smtClean="0">
                <a:latin typeface="Futura Bk" pitchFamily="34" charset="0"/>
              </a:rPr>
              <a:t>(Oct 2012 – Jan 2013)</a:t>
            </a:r>
            <a:endParaRPr lang="en-US" sz="20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Construction </a:t>
            </a:r>
            <a:r>
              <a:rPr lang="en-US" sz="2000" dirty="0" smtClean="0">
                <a:latin typeface="Futura Bk" pitchFamily="34" charset="0"/>
              </a:rPr>
              <a:t>(Feb – July 2013)</a:t>
            </a:r>
            <a:endParaRPr lang="en-US" sz="20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Completion – Grand Opening !!!</a:t>
            </a:r>
          </a:p>
        </p:txBody>
      </p:sp>
      <p:pic>
        <p:nvPicPr>
          <p:cNvPr id="22536" name="Picture 8" descr="MPj043898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33600"/>
            <a:ext cx="216217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2355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971099" y="609600"/>
            <a:ext cx="4707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669900"/>
                </a:solidFill>
                <a:latin typeface="Futura Hv" pitchFamily="34" charset="0"/>
              </a:rPr>
              <a:t>Program Requirements</a:t>
            </a:r>
            <a:endParaRPr lang="en-US" sz="3600" b="1" dirty="0">
              <a:solidFill>
                <a:srgbClr val="669900"/>
              </a:solidFill>
              <a:latin typeface="Futura Hv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36494" y="2133600"/>
            <a:ext cx="52027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utura Bk" pitchFamily="34" charset="0"/>
              </a:rPr>
              <a:t> Increase capacity</a:t>
            </a:r>
            <a:endParaRPr lang="en-US" sz="2800" dirty="0">
              <a:latin typeface="Futura B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Futura Bk" pitchFamily="34" charset="0"/>
              </a:rPr>
              <a:t> </a:t>
            </a:r>
            <a:r>
              <a:rPr lang="en-US" sz="2800" dirty="0" smtClean="0">
                <a:latin typeface="Futura Bk" pitchFamily="34" charset="0"/>
              </a:rPr>
              <a:t>Preserve performance space</a:t>
            </a:r>
            <a:endParaRPr lang="en-US" sz="2800" dirty="0">
              <a:latin typeface="Futura B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Futura Bk" pitchFamily="34" charset="0"/>
              </a:rPr>
              <a:t> </a:t>
            </a:r>
            <a:r>
              <a:rPr lang="en-US" sz="2800" dirty="0" smtClean="0">
                <a:latin typeface="Futura Bk" pitchFamily="34" charset="0"/>
              </a:rPr>
              <a:t>Consider pedestrian circulation</a:t>
            </a:r>
            <a:endParaRPr lang="en-US" sz="2800" dirty="0">
              <a:latin typeface="Futura B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Futura Bk" pitchFamily="34" charset="0"/>
              </a:rPr>
              <a:t> </a:t>
            </a:r>
            <a:r>
              <a:rPr lang="en-US" sz="2800" dirty="0" smtClean="0">
                <a:latin typeface="Futura Bk" pitchFamily="34" charset="0"/>
              </a:rPr>
              <a:t>Maintain storage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Futura Bk" pitchFamily="34" charset="0"/>
              </a:rPr>
              <a:t> </a:t>
            </a:r>
            <a:r>
              <a:rPr lang="en-US" sz="2800" dirty="0" smtClean="0">
                <a:latin typeface="Futura Bk" pitchFamily="34" charset="0"/>
              </a:rPr>
              <a:t>Avoid hidden spaces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875</Words>
  <Application>Microsoft Office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Building</vt:lpstr>
      <vt:lpstr>AERIAL VIEW</vt:lpstr>
      <vt:lpstr>ISSUES, CONSTRAINTS, &amp; OPPORTUNITIES</vt:lpstr>
      <vt:lpstr>EXISTING CONDITIONS</vt:lpstr>
      <vt:lpstr>EXISTING FLOOR PLAN</vt:lpstr>
      <vt:lpstr>CONCEPT 1: Mirror the existing building</vt:lpstr>
      <vt:lpstr>CONCEPT 2: New men’s restroom addition</vt:lpstr>
      <vt:lpstr>CONCEPT 3: New restroom building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Seitz Gruwell</dc:creator>
  <cp:lastModifiedBy>Marvin Yee</cp:lastModifiedBy>
  <cp:revision>153</cp:revision>
  <dcterms:created xsi:type="dcterms:W3CDTF">2009-09-10T23:01:24Z</dcterms:created>
  <dcterms:modified xsi:type="dcterms:W3CDTF">2012-08-28T23:42:02Z</dcterms:modified>
</cp:coreProperties>
</file>