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2" r:id="rId9"/>
    <p:sldId id="361" r:id="rId10"/>
    <p:sldId id="363" r:id="rId11"/>
    <p:sldId id="360" r:id="rId12"/>
    <p:sldId id="364" r:id="rId13"/>
    <p:sldId id="365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0C0C0"/>
    <a:srgbClr val="FFFF99"/>
    <a:srgbClr val="996633"/>
    <a:srgbClr val="9999FF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8" autoAdjust="0"/>
    <p:restoredTop sz="94624" autoAdjust="0"/>
  </p:normalViewPr>
  <p:slideViewPr>
    <p:cSldViewPr>
      <p:cViewPr>
        <p:scale>
          <a:sx n="110" d="100"/>
          <a:sy n="110" d="100"/>
        </p:scale>
        <p:origin x="-540" y="42"/>
      </p:cViewPr>
      <p:guideLst>
        <p:guide orient="horz" pos="2736"/>
        <p:guide pos="5184"/>
      </p:guideLst>
    </p:cSldViewPr>
  </p:slideViewPr>
  <p:outlineViewPr>
    <p:cViewPr>
      <p:scale>
        <a:sx n="33" d="100"/>
        <a:sy n="33" d="100"/>
      </p:scale>
      <p:origin x="0" y="16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DD53BB9-49F0-490D-8151-F1EABED56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4ABA6A-71C3-4F3D-B74B-E7DC07975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9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FCBB2-9C13-4CB3-BD9C-C8FF1AB98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3F7E-BB3B-4A50-8512-13654C146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37F5A-99A6-40ED-A339-1DE574507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73AB-F13D-4325-9DB9-D9B0D06C7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3D719-B083-4FAA-8918-B1A006252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9DF9-E042-470C-B9F7-CDD966117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1A57-6CC2-4349-962A-5F397224B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C0446-A692-4075-924F-27D9A400D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8400D-C599-45E5-A883-7BF87AE6F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ABF33-FBE2-4F95-B78C-1ED43A68C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2B3D-1ED0-46DE-9D45-53AC29DED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85A091-C525-416E-B71D-86E3E24118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mailto:James.Threat@sfgov.or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76600" y="666226"/>
            <a:ext cx="57610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669900"/>
                </a:solidFill>
                <a:latin typeface="Futura Hv" pitchFamily="34" charset="0"/>
              </a:rPr>
              <a:t>Portsmouth Square</a:t>
            </a:r>
            <a:endParaRPr lang="en-US" sz="4000" b="1" dirty="0">
              <a:solidFill>
                <a:srgbClr val="669900"/>
              </a:solidFill>
              <a:latin typeface="Futura Hv" pitchFamily="34" charset="0"/>
            </a:endParaRPr>
          </a:p>
          <a:p>
            <a:r>
              <a:rPr lang="en-US" sz="3600" dirty="0" smtClean="0">
                <a:solidFill>
                  <a:schemeClr val="bg2"/>
                </a:solidFill>
                <a:latin typeface="Futura Bk" pitchFamily="34" charset="0"/>
              </a:rPr>
              <a:t>Restroom Replacement</a:t>
            </a:r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  <a:p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  <a:p>
            <a:r>
              <a:rPr lang="en-US" sz="3600" dirty="0">
                <a:solidFill>
                  <a:schemeClr val="bg2"/>
                </a:solidFill>
                <a:latin typeface="Futura Bk" pitchFamily="34" charset="0"/>
              </a:rPr>
              <a:t>Community Meeting </a:t>
            </a:r>
            <a:r>
              <a:rPr lang="en-US" sz="3600" dirty="0" smtClean="0">
                <a:solidFill>
                  <a:schemeClr val="bg2"/>
                </a:solidFill>
                <a:latin typeface="Futura Bk" pitchFamily="34" charset="0"/>
              </a:rPr>
              <a:t>#5</a:t>
            </a:r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  <a:p>
            <a:endParaRPr lang="en-US" sz="3600" dirty="0">
              <a:solidFill>
                <a:schemeClr val="bg2"/>
              </a:solidFill>
              <a:latin typeface="Futura Bk" pitchFamily="34" charset="0"/>
            </a:endParaRPr>
          </a:p>
        </p:txBody>
      </p:sp>
      <p:pic>
        <p:nvPicPr>
          <p:cNvPr id="4105" name="Picture 9" descr="sky75percent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  <p:pic>
        <p:nvPicPr>
          <p:cNvPr id="4106" name="Picture 10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2298700" cy="3505200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610067" y="4191000"/>
            <a:ext cx="1467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2"/>
                </a:solidFill>
              </a:rPr>
              <a:t>January</a:t>
            </a:r>
            <a:r>
              <a:rPr lang="en-US" sz="1400" i="1" dirty="0" smtClean="0">
                <a:solidFill>
                  <a:schemeClr val="bg2"/>
                </a:solidFill>
              </a:rPr>
              <a:t> </a:t>
            </a:r>
            <a:r>
              <a:rPr lang="en-US" sz="1400" i="1" dirty="0">
                <a:solidFill>
                  <a:schemeClr val="bg2"/>
                </a:solidFill>
              </a:rPr>
              <a:t>8</a:t>
            </a:r>
            <a:r>
              <a:rPr lang="en-US" sz="1400" i="1" dirty="0" smtClean="0">
                <a:solidFill>
                  <a:schemeClr val="bg2"/>
                </a:solidFill>
              </a:rPr>
              <a:t>, 2013</a:t>
            </a:r>
            <a:endParaRPr lang="en-US" sz="1400" i="1" dirty="0">
              <a:solidFill>
                <a:schemeClr val="bg2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210974" y="609600"/>
            <a:ext cx="4467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669900"/>
                </a:solidFill>
                <a:latin typeface="Futura Hv" pitchFamily="34" charset="0"/>
              </a:rPr>
              <a:t>Basis for Revisions</a:t>
            </a:r>
            <a:endParaRPr lang="en-US" sz="3600" b="1" dirty="0" smtClean="0">
              <a:solidFill>
                <a:srgbClr val="669900"/>
              </a:solidFill>
              <a:latin typeface="Futura Hv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76400" y="1447800"/>
            <a:ext cx="6705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Arts Commission Review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R</a:t>
            </a:r>
            <a:r>
              <a:rPr lang="en-US" sz="2400" dirty="0" smtClean="0">
                <a:latin typeface="Futura Bk" pitchFamily="34" charset="0"/>
              </a:rPr>
              <a:t>oofed pavilion as basic structure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Blur the edges of indoor/outdoor spaces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Create outdoor seating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Study a shed-roof option</a:t>
            </a:r>
            <a:endParaRPr lang="en-US" sz="2400" dirty="0" smtClean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Construction budget of $650K</a:t>
            </a:r>
            <a:endParaRPr lang="en-US" sz="2400" dirty="0" smtClean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Previous design estimated at $900K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Futura Bk" pitchFamily="34" charset="0"/>
              </a:rPr>
              <a:t>More efficient building footprint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Futura Bk" pitchFamily="34" charset="0"/>
              </a:rPr>
              <a:t>Increased men’s room capacity</a:t>
            </a:r>
            <a:endParaRPr lang="en-US" sz="2400" dirty="0" smtClean="0">
              <a:latin typeface="Futura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2355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971099" y="609600"/>
            <a:ext cx="4707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669900"/>
                </a:solidFill>
                <a:latin typeface="Futura Hv" pitchFamily="34" charset="0"/>
              </a:rPr>
              <a:t>Program Requirements</a:t>
            </a:r>
            <a:endParaRPr lang="en-US" sz="3600" b="1" dirty="0">
              <a:solidFill>
                <a:srgbClr val="669900"/>
              </a:solidFill>
              <a:latin typeface="Futura Hv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36494" y="2133600"/>
            <a:ext cx="53511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utura Bk" pitchFamily="34" charset="0"/>
              </a:rPr>
              <a:t> Increase capacity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Ensure user privacy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Maintain storage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utura Bk" pitchFamily="34" charset="0"/>
              </a:rPr>
              <a:t> Preserve performance space</a:t>
            </a:r>
            <a:endParaRPr lang="en-US" sz="2800" dirty="0">
              <a:latin typeface="Futura B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Futura Bk" pitchFamily="34" charset="0"/>
              </a:rPr>
              <a:t> </a:t>
            </a:r>
            <a:r>
              <a:rPr lang="en-US" sz="2800" dirty="0" smtClean="0">
                <a:latin typeface="Futura Bk" pitchFamily="34" charset="0"/>
              </a:rPr>
              <a:t>Consider pedestrian circulation</a:t>
            </a:r>
            <a:endParaRPr lang="en-US" sz="2800" dirty="0">
              <a:latin typeface="Futura B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utura Bk" pitchFamily="34" charset="0"/>
              </a:rPr>
              <a:t> Avoid hidden spaces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98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H+A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94240" y="1295400"/>
            <a:ext cx="38146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669900"/>
                </a:solidFill>
                <a:latin typeface="Futura Bk" pitchFamily="34" charset="0"/>
              </a:rPr>
              <a:t>Thank you!</a:t>
            </a:r>
          </a:p>
          <a:p>
            <a:pPr algn="r"/>
            <a:r>
              <a:rPr lang="en-US" sz="4800" b="1" dirty="0" err="1" smtClean="0">
                <a:solidFill>
                  <a:srgbClr val="669900"/>
                </a:solidFill>
              </a:rPr>
              <a:t>谢谢</a:t>
            </a:r>
            <a:r>
              <a:rPr lang="en-US" sz="4800" b="1" dirty="0" smtClean="0">
                <a:solidFill>
                  <a:srgbClr val="669900"/>
                </a:solidFill>
              </a:rPr>
              <a:t> !</a:t>
            </a:r>
            <a:endParaRPr lang="en-US" sz="4800" b="1" dirty="0">
              <a:solidFill>
                <a:srgbClr val="669900"/>
              </a:solidFill>
            </a:endParaRPr>
          </a:p>
        </p:txBody>
      </p:sp>
      <p:pic>
        <p:nvPicPr>
          <p:cNvPr id="5125" name="Picture 5" descr="sky75percent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  <p:pic>
        <p:nvPicPr>
          <p:cNvPr id="5126" name="Picture 6" descr="SF_Rec&amp;Park_Logo_Lr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"/>
            <a:ext cx="22987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6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17411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18613" y="1149350"/>
            <a:ext cx="38369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669900"/>
                </a:solidFill>
                <a:latin typeface="Futura Bk" pitchFamily="34" charset="0"/>
              </a:rPr>
              <a:t>Welcome</a:t>
            </a:r>
          </a:p>
          <a:p>
            <a:pPr algn="ctr"/>
            <a:r>
              <a:rPr lang="en-US" sz="6000" b="1" dirty="0" err="1" smtClean="0">
                <a:solidFill>
                  <a:srgbClr val="669900"/>
                </a:solidFill>
              </a:rPr>
              <a:t>欢迎</a:t>
            </a:r>
            <a:endParaRPr lang="en-US" sz="6000" b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5584"/>
            <a:ext cx="9144000" cy="1712416"/>
          </a:xfrm>
          <a:prstGeom prst="rect">
            <a:avLst/>
          </a:prstGeom>
          <a:noFill/>
        </p:spPr>
      </p:pic>
      <p:pic>
        <p:nvPicPr>
          <p:cNvPr id="3379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934200" y="609600"/>
            <a:ext cx="174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Agenda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752600" y="990600"/>
            <a:ext cx="49471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Welcome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Ground </a:t>
            </a:r>
            <a:r>
              <a:rPr lang="en-US" sz="2400" dirty="0" smtClean="0">
                <a:latin typeface="Futura Bk" pitchFamily="34" charset="0"/>
              </a:rPr>
              <a:t>Rules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Purpose of Meeting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Project </a:t>
            </a:r>
            <a:r>
              <a:rPr lang="en-US" sz="2400" dirty="0" smtClean="0">
                <a:latin typeface="Futura Bk" pitchFamily="34" charset="0"/>
              </a:rPr>
              <a:t>Background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Project History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Planning </a:t>
            </a:r>
            <a:r>
              <a:rPr lang="en-US" sz="2400" dirty="0">
                <a:latin typeface="Futura Bk" pitchFamily="34" charset="0"/>
              </a:rPr>
              <a:t>Process &amp; </a:t>
            </a:r>
            <a:r>
              <a:rPr lang="en-US" sz="2400" dirty="0" smtClean="0">
                <a:latin typeface="Futura Bk" pitchFamily="34" charset="0"/>
              </a:rPr>
              <a:t>Schedule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Basis for</a:t>
            </a:r>
            <a:r>
              <a:rPr lang="en-US" sz="2400" dirty="0" smtClean="0">
                <a:latin typeface="Futura Bk" pitchFamily="34" charset="0"/>
              </a:rPr>
              <a:t> Revisions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Program Requirements</a:t>
            </a:r>
            <a:endParaRPr lang="en-US" sz="2400" dirty="0" smtClean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Design Revisions </a:t>
            </a:r>
            <a:r>
              <a:rPr lang="en-US" sz="2400" dirty="0" smtClean="0">
                <a:latin typeface="Futura Bk" pitchFamily="34" charset="0"/>
              </a:rPr>
              <a:t>Presentation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Public Comments &amp; Discussions</a:t>
            </a:r>
            <a:endParaRPr lang="en-US" sz="24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Next Steps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23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18435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227637" y="609600"/>
            <a:ext cx="2849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9900"/>
                </a:solidFill>
                <a:latin typeface="Futura Hv" pitchFamily="34" charset="0"/>
              </a:rPr>
              <a:t>Ground Rules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84325" y="1887538"/>
            <a:ext cx="56673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Keep to the agenda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Turn off cell phones &amp; pagers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Disruptions will NOT be tolerated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Raise your hand to speak</a:t>
            </a:r>
          </a:p>
          <a:p>
            <a:pPr>
              <a:buFontTx/>
              <a:buChar char="•"/>
            </a:pPr>
            <a:r>
              <a:rPr lang="en-US" sz="2800">
                <a:latin typeface="Futura Bk" pitchFamily="34" charset="0"/>
              </a:rPr>
              <a:t> Direct comments to the facilitator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4586288"/>
            <a:ext cx="857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Futura Bk" pitchFamily="34" charset="0"/>
              </a:rPr>
              <a:t>Working together will make this a productive meeting!</a:t>
            </a:r>
          </a:p>
        </p:txBody>
      </p:sp>
      <p:pic>
        <p:nvPicPr>
          <p:cNvPr id="18442" name="Picture 10" descr="MCj0441733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905000" cy="1905000"/>
          </a:xfrm>
          <a:prstGeom prst="rect">
            <a:avLst/>
          </a:prstGeom>
          <a:noFill/>
        </p:spPr>
      </p:pic>
      <p:pic>
        <p:nvPicPr>
          <p:cNvPr id="1027" name="Picture 3" descr="C:\Users\Admin\AppData\Local\Microsoft\Windows\Temporary Internet Files\Content.IE5\N052CB7F\MC90043380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361" y="1250950"/>
            <a:ext cx="2057114" cy="20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9067800" cy="99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AERIAL VIEW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09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4600" y="838200"/>
            <a:ext cx="18288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5612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RESTROOM LOCATION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19459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76775" y="609600"/>
            <a:ext cx="4002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Purpose of Meeting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46325" y="1447800"/>
            <a:ext cx="66452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latin typeface="Futura Bk" pitchFamily="34" charset="0"/>
              </a:rPr>
              <a:t>To </a:t>
            </a:r>
            <a:r>
              <a:rPr lang="en-US" sz="3600" dirty="0" smtClean="0">
                <a:latin typeface="Futura Bk" pitchFamily="34" charset="0"/>
              </a:rPr>
              <a:t>provide</a:t>
            </a:r>
            <a:r>
              <a:rPr lang="en-US" sz="3600" dirty="0" smtClean="0">
                <a:latin typeface="Futura Bk" pitchFamily="34" charset="0"/>
              </a:rPr>
              <a:t> a project update; and to solicit </a:t>
            </a:r>
            <a:r>
              <a:rPr lang="en-US" sz="3600" dirty="0" smtClean="0">
                <a:latin typeface="Futura Bk" pitchFamily="34" charset="0"/>
              </a:rPr>
              <a:t>feedback on </a:t>
            </a:r>
            <a:r>
              <a:rPr lang="en-US" sz="3600" dirty="0" smtClean="0">
                <a:latin typeface="Futura Bk" pitchFamily="34" charset="0"/>
              </a:rPr>
              <a:t>design revisions </a:t>
            </a:r>
            <a:r>
              <a:rPr lang="en-US" sz="3600" dirty="0" smtClean="0">
                <a:latin typeface="Futura Bk" pitchFamily="34" charset="0"/>
              </a:rPr>
              <a:t>for a new restroom facility at Portsmouth Square.</a:t>
            </a:r>
            <a:endParaRPr lang="en-US" sz="3600" dirty="0">
              <a:latin typeface="Futura Bk" pitchFamily="34" charset="0"/>
            </a:endParaRPr>
          </a:p>
          <a:p>
            <a:endParaRPr lang="en-US" sz="2400" dirty="0">
              <a:latin typeface="Futura Bk" pitchFamily="34" charset="0"/>
            </a:endParaRPr>
          </a:p>
          <a:p>
            <a:r>
              <a:rPr lang="en-US" dirty="0">
                <a:latin typeface="Futura Bk" pitchFamily="34" charset="0"/>
              </a:rPr>
              <a:t>(Please direct facility maintenance questions to </a:t>
            </a:r>
            <a:r>
              <a:rPr lang="en-US" dirty="0" smtClean="0">
                <a:latin typeface="Futura Bk" pitchFamily="34" charset="0"/>
              </a:rPr>
              <a:t>Carol Sionkowski at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Futura Bk" pitchFamily="34" charset="0"/>
              </a:rPr>
              <a:t>Carol.Sionkowski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Futura Bk" pitchFamily="34" charset="0"/>
                <a:hlinkClick r:id="rId5"/>
              </a:rPr>
              <a:t>@sfgov.org</a:t>
            </a:r>
            <a:r>
              <a:rPr lang="en-US" dirty="0">
                <a:latin typeface="Futura Bk" pitchFamily="34" charset="0"/>
              </a:rPr>
              <a:t>. Thank you.)</a:t>
            </a:r>
          </a:p>
        </p:txBody>
      </p:sp>
      <p:pic>
        <p:nvPicPr>
          <p:cNvPr id="19465" name="Picture 9" descr="MPj0433207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981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  <p:pic>
        <p:nvPicPr>
          <p:cNvPr id="20483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68838" y="609600"/>
            <a:ext cx="401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Project Background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95600" y="1828800"/>
            <a:ext cx="55322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2008 “Clean and Safe” Park Bond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Restroom </a:t>
            </a:r>
            <a:r>
              <a:rPr lang="en-US" sz="2000" dirty="0" smtClean="0">
                <a:latin typeface="Futura Bk" pitchFamily="34" charset="0"/>
              </a:rPr>
              <a:t>Program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$11.4 million 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21 existing sites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Renovate, replace and new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$650,000 construction for Portsmouth Sq.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Project Team (Marvin Yee, Project Manager)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Recreation and Park Dept.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Chinatown CDC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</a:t>
            </a:r>
            <a:r>
              <a:rPr lang="en-US" sz="2000" dirty="0" err="1" smtClean="0">
                <a:latin typeface="Futura Bk" pitchFamily="34" charset="0"/>
              </a:rPr>
              <a:t>Hamilton+Aitken</a:t>
            </a:r>
            <a:r>
              <a:rPr lang="en-US" sz="2000" dirty="0" smtClean="0">
                <a:latin typeface="Futura Bk" pitchFamily="34" charset="0"/>
              </a:rPr>
              <a:t> Architects</a:t>
            </a:r>
          </a:p>
        </p:txBody>
      </p:sp>
      <p:pic>
        <p:nvPicPr>
          <p:cNvPr id="20489" name="Picture 9" descr="MCj044213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590800" cy="255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2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SF_Rec&amp;Park_Logo_Lrg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211247" y="609600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rgbClr val="669900"/>
                </a:solidFill>
                <a:latin typeface="Futura Hv" pitchFamily="34" charset="0"/>
              </a:rPr>
              <a:t>Project </a:t>
            </a:r>
            <a:r>
              <a:rPr lang="en-US" sz="3600" b="1" dirty="0" smtClean="0">
                <a:solidFill>
                  <a:srgbClr val="669900"/>
                </a:solidFill>
                <a:latin typeface="Futura Hv" pitchFamily="34" charset="0"/>
              </a:rPr>
              <a:t>History</a:t>
            </a:r>
            <a:endParaRPr lang="en-US" sz="3600" b="1" dirty="0">
              <a:solidFill>
                <a:srgbClr val="669900"/>
              </a:solidFill>
              <a:latin typeface="Futura Hv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52600" y="1287703"/>
            <a:ext cx="53296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Preliminary Planning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Site Analysis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RPD Staff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Neighborhood Organizations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Chinatown CDC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Self-Help for the Elderly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Portsmouth Square Garage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Futura Bk" pitchFamily="34" charset="0"/>
              </a:rPr>
              <a:t> Chinese for Affirmative Action</a:t>
            </a:r>
          </a:p>
          <a:p>
            <a:pPr>
              <a:buFontTx/>
              <a:buChar char="•"/>
            </a:pPr>
            <a:r>
              <a:rPr lang="en-US" sz="2400" dirty="0">
                <a:latin typeface="Futura Bk" pitchFamily="34" charset="0"/>
              </a:rPr>
              <a:t> </a:t>
            </a:r>
            <a:r>
              <a:rPr lang="en-US" sz="2400" dirty="0" smtClean="0">
                <a:latin typeface="Futura Bk" pitchFamily="34" charset="0"/>
              </a:rPr>
              <a:t>Community Meetings</a:t>
            </a: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1838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6096000"/>
            <a:ext cx="5114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4038600" cy="5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800600"/>
            <a:ext cx="3838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97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assfa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22531" name="Picture 3" descr="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F_Rec&amp;Park_Logo_Lrg_rg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00125" cy="15240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46388" y="60960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669900"/>
                </a:solidFill>
                <a:latin typeface="Futura Hv" pitchFamily="34" charset="0"/>
              </a:rPr>
              <a:t>Planning Process &amp; Schedule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90800" y="1828800"/>
            <a:ext cx="617829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Community </a:t>
            </a:r>
            <a:r>
              <a:rPr lang="en-US" sz="2000" dirty="0" smtClean="0">
                <a:latin typeface="Futura Bk" pitchFamily="34" charset="0"/>
              </a:rPr>
              <a:t>Meetings</a:t>
            </a:r>
            <a:endParaRPr lang="en-US" sz="2000" dirty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1600" dirty="0" smtClean="0">
                <a:latin typeface="Futura Bk" pitchFamily="34" charset="0"/>
              </a:rPr>
              <a:t> Meeting </a:t>
            </a:r>
            <a:r>
              <a:rPr lang="en-US" sz="1600" dirty="0">
                <a:latin typeface="Futura Bk" pitchFamily="34" charset="0"/>
              </a:rPr>
              <a:t>#1 – Introduction and Public Input</a:t>
            </a:r>
          </a:p>
          <a:p>
            <a:pPr lvl="1">
              <a:buFontTx/>
              <a:buChar char="•"/>
            </a:pPr>
            <a:r>
              <a:rPr lang="en-US" sz="1600" dirty="0" smtClean="0">
                <a:latin typeface="Futura Bk" pitchFamily="34" charset="0"/>
              </a:rPr>
              <a:t> Meeting </a:t>
            </a:r>
            <a:r>
              <a:rPr lang="en-US" sz="1600" dirty="0">
                <a:latin typeface="Futura Bk" pitchFamily="34" charset="0"/>
              </a:rPr>
              <a:t>#</a:t>
            </a:r>
            <a:r>
              <a:rPr lang="en-US" sz="1600" dirty="0" smtClean="0">
                <a:latin typeface="Futura Bk" pitchFamily="34" charset="0"/>
              </a:rPr>
              <a:t>2 (8/30/12) </a:t>
            </a:r>
            <a:r>
              <a:rPr lang="en-US" sz="1600" dirty="0">
                <a:latin typeface="Futura Bk" pitchFamily="34" charset="0"/>
              </a:rPr>
              <a:t>– </a:t>
            </a:r>
            <a:r>
              <a:rPr lang="en-US" sz="1600" dirty="0" smtClean="0">
                <a:latin typeface="Futura Bk" pitchFamily="34" charset="0"/>
              </a:rPr>
              <a:t>Massing Studies and Design Ideas</a:t>
            </a:r>
            <a:endParaRPr lang="en-US" sz="1600" dirty="0">
              <a:latin typeface="Futura Bk" pitchFamily="34" charset="0"/>
            </a:endParaRPr>
          </a:p>
          <a:p>
            <a:pPr lvl="1">
              <a:buFontTx/>
              <a:buChar char="•"/>
            </a:pPr>
            <a:r>
              <a:rPr lang="en-US" sz="1600" dirty="0" smtClean="0">
                <a:latin typeface="Futura Bk" pitchFamily="34" charset="0"/>
              </a:rPr>
              <a:t> Meeting </a:t>
            </a:r>
            <a:r>
              <a:rPr lang="en-US" sz="1600" dirty="0">
                <a:latin typeface="Futura Bk" pitchFamily="34" charset="0"/>
              </a:rPr>
              <a:t>#</a:t>
            </a:r>
            <a:r>
              <a:rPr lang="en-US" sz="1600" dirty="0" smtClean="0">
                <a:latin typeface="Futura Bk" pitchFamily="34" charset="0"/>
              </a:rPr>
              <a:t>3 (9/20/12) </a:t>
            </a:r>
            <a:r>
              <a:rPr lang="en-US" sz="1600" dirty="0">
                <a:latin typeface="Futura Bk" pitchFamily="34" charset="0"/>
              </a:rPr>
              <a:t>– </a:t>
            </a:r>
            <a:r>
              <a:rPr lang="en-US" sz="1600" dirty="0" smtClean="0">
                <a:latin typeface="Futura Bk" pitchFamily="34" charset="0"/>
              </a:rPr>
              <a:t>Plan and Design Alternatives</a:t>
            </a:r>
          </a:p>
          <a:p>
            <a:pPr lvl="1">
              <a:buFontTx/>
              <a:buChar char="•"/>
            </a:pPr>
            <a:r>
              <a:rPr lang="en-US" sz="1600" dirty="0" smtClean="0">
                <a:latin typeface="Futura Bk" pitchFamily="34" charset="0"/>
              </a:rPr>
              <a:t> Meeting #4 (10/4/12) – Final Plan and </a:t>
            </a:r>
            <a:r>
              <a:rPr lang="en-US" sz="1600" dirty="0" smtClean="0">
                <a:latin typeface="Futura Bk" pitchFamily="34" charset="0"/>
              </a:rPr>
              <a:t>Design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rgbClr val="FF9900"/>
                </a:solidFill>
                <a:latin typeface="Futura Bk" pitchFamily="34" charset="0"/>
              </a:rPr>
              <a:t> </a:t>
            </a:r>
            <a:r>
              <a:rPr lang="en-US" sz="1600" dirty="0" smtClean="0">
                <a:solidFill>
                  <a:srgbClr val="FF9900"/>
                </a:solidFill>
                <a:latin typeface="Futura Bk" pitchFamily="34" charset="0"/>
              </a:rPr>
              <a:t>Meeting #5 (1/8/13) – Update and Design Revisions</a:t>
            </a:r>
            <a:endParaRPr lang="en-US" sz="1600" dirty="0">
              <a:solidFill>
                <a:srgbClr val="FF9900"/>
              </a:solidFill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err="1" smtClean="0">
                <a:latin typeface="Futura Bk" pitchFamily="34" charset="0"/>
              </a:rPr>
              <a:t>RecPark</a:t>
            </a:r>
            <a:r>
              <a:rPr lang="en-US" sz="2000" dirty="0" smtClean="0">
                <a:latin typeface="Futura Bk" pitchFamily="34" charset="0"/>
              </a:rPr>
              <a:t> Commission </a:t>
            </a:r>
            <a:r>
              <a:rPr lang="en-US" sz="2000" dirty="0">
                <a:latin typeface="Futura Bk" pitchFamily="34" charset="0"/>
              </a:rPr>
              <a:t>Approval </a:t>
            </a:r>
            <a:r>
              <a:rPr lang="en-US" sz="2000" dirty="0" smtClean="0">
                <a:latin typeface="Futura Bk" pitchFamily="34" charset="0"/>
              </a:rPr>
              <a:t>(Oct </a:t>
            </a:r>
            <a:r>
              <a:rPr lang="en-US" sz="2000" dirty="0" smtClean="0">
                <a:latin typeface="Futura Bk" pitchFamily="34" charset="0"/>
              </a:rPr>
              <a:t>2012</a:t>
            </a:r>
            <a:r>
              <a:rPr lang="en-US" sz="2000" dirty="0" smtClean="0">
                <a:latin typeface="Futura Bk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Arts Commission Approval</a:t>
            </a:r>
          </a:p>
          <a:p>
            <a:pPr lvl="1">
              <a:buFontTx/>
              <a:buChar char="•"/>
            </a:pPr>
            <a:r>
              <a:rPr lang="en-US" sz="1600" dirty="0" smtClean="0">
                <a:latin typeface="Futura Bk" pitchFamily="34" charset="0"/>
              </a:rPr>
              <a:t> Phase 1 Review (10/15/12 &amp; 12/17/12) – Initial Concept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rgbClr val="FF9900"/>
                </a:solidFill>
                <a:latin typeface="Futura Bk" pitchFamily="34" charset="0"/>
              </a:rPr>
              <a:t> </a:t>
            </a:r>
            <a:r>
              <a:rPr lang="en-US" sz="1600" dirty="0" smtClean="0">
                <a:solidFill>
                  <a:srgbClr val="FF9900"/>
                </a:solidFill>
                <a:latin typeface="Futura Bk" pitchFamily="34" charset="0"/>
              </a:rPr>
              <a:t>Phase 2 Review (1/14/13) – Finalize Concept and Materials</a:t>
            </a:r>
          </a:p>
          <a:p>
            <a:pPr lvl="1">
              <a:buFontTx/>
              <a:buChar char="•"/>
            </a:pPr>
            <a:r>
              <a:rPr lang="en-US" sz="1600" dirty="0">
                <a:latin typeface="Futura Bk" pitchFamily="34" charset="0"/>
              </a:rPr>
              <a:t> </a:t>
            </a:r>
            <a:r>
              <a:rPr lang="en-US" sz="1600" dirty="0" smtClean="0">
                <a:latin typeface="Futura Bk" pitchFamily="34" charset="0"/>
              </a:rPr>
              <a:t>Phase 3 Review (2/18/13) – Construction Documents</a:t>
            </a:r>
            <a:endParaRPr lang="en-US" sz="16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latin typeface="Futura Bk" pitchFamily="34" charset="0"/>
              </a:rPr>
              <a:t> Bid </a:t>
            </a:r>
            <a:r>
              <a:rPr lang="en-US" sz="2000" dirty="0">
                <a:latin typeface="Futura Bk" pitchFamily="34" charset="0"/>
              </a:rPr>
              <a:t>and Award </a:t>
            </a:r>
            <a:r>
              <a:rPr lang="en-US" sz="2000" dirty="0" smtClean="0">
                <a:latin typeface="Futura Bk" pitchFamily="34" charset="0"/>
              </a:rPr>
              <a:t>(Mar – Jun 2013)</a:t>
            </a:r>
            <a:endParaRPr lang="en-US" sz="20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Construction </a:t>
            </a:r>
            <a:r>
              <a:rPr lang="en-US" sz="2000" dirty="0" smtClean="0">
                <a:latin typeface="Futura Bk" pitchFamily="34" charset="0"/>
              </a:rPr>
              <a:t>(Aug – Dec 2013)</a:t>
            </a:r>
            <a:endParaRPr lang="en-US" sz="2000" dirty="0">
              <a:latin typeface="Futura Bk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Futura Bk" pitchFamily="34" charset="0"/>
              </a:rPr>
              <a:t> Completion – Grand Opening !!!</a:t>
            </a:r>
          </a:p>
        </p:txBody>
      </p:sp>
      <p:pic>
        <p:nvPicPr>
          <p:cNvPr id="22536" name="Picture 8" descr="MPj0438989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16217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9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448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AERIAL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 H+A SLIDES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Seitz Gruwell</dc:creator>
  <cp:lastModifiedBy>Marvin Yee</cp:lastModifiedBy>
  <cp:revision>240</cp:revision>
  <cp:lastPrinted>2012-10-04T21:36:45Z</cp:lastPrinted>
  <dcterms:created xsi:type="dcterms:W3CDTF">2009-09-10T23:01:24Z</dcterms:created>
  <dcterms:modified xsi:type="dcterms:W3CDTF">2013-01-05T02:18:04Z</dcterms:modified>
</cp:coreProperties>
</file>